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5" r:id="rId6"/>
    <p:sldId id="276" r:id="rId7"/>
    <p:sldId id="262" r:id="rId8"/>
    <p:sldId id="269" r:id="rId9"/>
    <p:sldId id="270" r:id="rId10"/>
    <p:sldId id="271" r:id="rId11"/>
    <p:sldId id="272" r:id="rId12"/>
    <p:sldId id="266" r:id="rId13"/>
    <p:sldId id="273" r:id="rId14"/>
    <p:sldId id="274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DC92E-6ADF-4D11-87E3-4B94CD3B556C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5EA69-8A62-42C3-9EE5-EB509954B9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0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ko-KR" altLang="en-US" dirty="0"/>
              <a:t>는 “거대한 </a:t>
            </a:r>
            <a:r>
              <a:rPr lang="ko-KR" altLang="en-US" dirty="0" err="1"/>
              <a:t>네트워크”지만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b="1" dirty="0"/>
              <a:t>단순한 모듈의 반복 구조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2~3</a:t>
            </a:r>
            <a:r>
              <a:rPr lang="ko-KR" altLang="en-US" dirty="0"/>
              <a:t>장에서 만든 구성 요소</a:t>
            </a:r>
            <a:r>
              <a:rPr lang="en-US" altLang="ko-KR" dirty="0"/>
              <a:t>(</a:t>
            </a:r>
            <a:r>
              <a:rPr lang="ko-KR" altLang="en-US" dirty="0"/>
              <a:t>토큰 </a:t>
            </a:r>
            <a:r>
              <a:rPr lang="ko-KR" altLang="en-US" dirty="0" err="1"/>
              <a:t>임베딩</a:t>
            </a:r>
            <a:r>
              <a:rPr lang="en-US" altLang="ko-KR" dirty="0"/>
              <a:t>, </a:t>
            </a:r>
            <a:r>
              <a:rPr lang="ko-KR" altLang="en-US" dirty="0" err="1"/>
              <a:t>어텐션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b="1" dirty="0"/>
              <a:t>조립해 완성형 </a:t>
            </a:r>
            <a:r>
              <a:rPr lang="en-US" altLang="ko-KR" b="1" dirty="0"/>
              <a:t>LLM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GPT-2</a:t>
            </a:r>
            <a:r>
              <a:rPr lang="ko-KR" altLang="en-US" dirty="0"/>
              <a:t>를 사용하는 이유</a:t>
            </a:r>
            <a:r>
              <a:rPr lang="en-US" altLang="ko-KR" dirty="0"/>
              <a:t>: </a:t>
            </a:r>
            <a:r>
              <a:rPr lang="ko-KR" altLang="en-US" b="1" dirty="0"/>
              <a:t>가중치 공개 </a:t>
            </a:r>
            <a:r>
              <a:rPr lang="en-US" altLang="ko-KR" b="1" dirty="0"/>
              <a:t>+ </a:t>
            </a:r>
            <a:r>
              <a:rPr lang="ko-KR" altLang="en-US" b="1" dirty="0"/>
              <a:t>단일 </a:t>
            </a:r>
            <a:r>
              <a:rPr lang="en-US" altLang="ko-KR" b="1" dirty="0"/>
              <a:t>GPU</a:t>
            </a:r>
            <a:r>
              <a:rPr lang="ko-KR" altLang="en-US" b="1" dirty="0"/>
              <a:t>로도 실습 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GPT-3</a:t>
            </a:r>
            <a:r>
              <a:rPr lang="ko-KR" altLang="en-US" dirty="0"/>
              <a:t>는 구조는 같지만 규모만 </a:t>
            </a:r>
            <a:r>
              <a:rPr lang="en-US" altLang="ko-KR" dirty="0"/>
              <a:t>1,750</a:t>
            </a:r>
            <a:r>
              <a:rPr lang="ko-KR" altLang="en-US" dirty="0"/>
              <a:t>억 → 학습에는 수백 년 소요 </a:t>
            </a:r>
            <a:r>
              <a:rPr lang="en-US" altLang="ko-KR" dirty="0"/>
              <a:t>(Lambda Labs </a:t>
            </a:r>
            <a:r>
              <a:rPr lang="ko-KR" altLang="en-US" dirty="0"/>
              <a:t>추정</a:t>
            </a:r>
            <a:r>
              <a:rPr lang="en-US" altLang="ko-KR" dirty="0"/>
              <a:t>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91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두 문장</a:t>
            </a:r>
            <a:r>
              <a:rPr lang="en-US" altLang="ko-KR" dirty="0"/>
              <a:t>(batch 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임베딩</a:t>
            </a:r>
            <a:r>
              <a:rPr lang="ko-KR" altLang="en-US" dirty="0"/>
              <a:t> 후 </a:t>
            </a:r>
            <a:r>
              <a:rPr lang="en-US" altLang="ko-KR" dirty="0"/>
              <a:t>GPT</a:t>
            </a:r>
            <a:r>
              <a:rPr lang="ko-KR" altLang="en-US" dirty="0"/>
              <a:t>에 투입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출력의 각 벡터는 “다음 토큰 확률 </a:t>
            </a:r>
            <a:r>
              <a:rPr lang="ko-KR" altLang="en-US" dirty="0" err="1"/>
              <a:t>분포”를</a:t>
            </a:r>
            <a:r>
              <a:rPr lang="ko-KR" altLang="en-US" dirty="0"/>
              <a:t>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아직은 실제 의미 없는 값이지만</a:t>
            </a:r>
            <a:r>
              <a:rPr lang="en-US" altLang="ko-KR" dirty="0"/>
              <a:t>, </a:t>
            </a:r>
            <a:r>
              <a:rPr lang="ko-KR" altLang="en-US" dirty="0"/>
              <a:t>구조적으로 </a:t>
            </a:r>
            <a:r>
              <a:rPr lang="ko-KR" altLang="en-US" b="1" dirty="0"/>
              <a:t>완전한 </a:t>
            </a:r>
            <a:r>
              <a:rPr lang="en-US" altLang="ko-KR" b="1" dirty="0"/>
              <a:t>forward </a:t>
            </a:r>
            <a:r>
              <a:rPr lang="ko-KR" altLang="en-US" b="1" dirty="0"/>
              <a:t>경로 완성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다음 단계</a:t>
            </a:r>
            <a:r>
              <a:rPr lang="en-US" altLang="ko-KR" dirty="0"/>
              <a:t>: </a:t>
            </a:r>
            <a:r>
              <a:rPr lang="en-US" altLang="ko-KR" dirty="0" err="1"/>
              <a:t>LayerNorm</a:t>
            </a:r>
            <a:r>
              <a:rPr lang="en-US" altLang="ko-KR" dirty="0"/>
              <a:t> → </a:t>
            </a:r>
            <a:r>
              <a:rPr lang="en-US" altLang="ko-KR" dirty="0" err="1"/>
              <a:t>FeedForward</a:t>
            </a:r>
            <a:r>
              <a:rPr lang="en-US" altLang="ko-KR" dirty="0"/>
              <a:t> → </a:t>
            </a:r>
            <a:r>
              <a:rPr lang="en-US" altLang="ko-KR" dirty="0" err="1"/>
              <a:t>TransformerBlock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5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등으로 치우친 분포가 깊은 층에서 불안정성을 유발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LN</a:t>
            </a:r>
            <a:r>
              <a:rPr lang="ko-KR" altLang="en-US" dirty="0"/>
              <a:t>은 </a:t>
            </a:r>
            <a:r>
              <a:rPr lang="ko-KR" altLang="en-US" b="1" dirty="0"/>
              <a:t>토큰별</a:t>
            </a:r>
            <a:r>
              <a:rPr lang="en-US" altLang="ko-KR" b="1" dirty="0"/>
              <a:t>(</a:t>
            </a:r>
            <a:r>
              <a:rPr lang="ko-KR" altLang="en-US" b="1" dirty="0"/>
              <a:t>마지막 차원</a:t>
            </a:r>
            <a:r>
              <a:rPr lang="en-US" altLang="ko-KR" b="1" dirty="0"/>
              <a:t>)</a:t>
            </a:r>
            <a:r>
              <a:rPr lang="ko-KR" altLang="en-US" dirty="0"/>
              <a:t> 정규화라 배치 크기 변화에도 견고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GPT-2</a:t>
            </a:r>
            <a:r>
              <a:rPr lang="ko-KR" altLang="en-US" dirty="0"/>
              <a:t>는 </a:t>
            </a:r>
            <a:r>
              <a:rPr lang="en-US" altLang="ko-KR" b="1" dirty="0"/>
              <a:t>Pre-LN</a:t>
            </a:r>
            <a:r>
              <a:rPr lang="ko-KR" altLang="en-US" dirty="0"/>
              <a:t>으로 블록 입력에 </a:t>
            </a:r>
            <a:r>
              <a:rPr lang="en-US" altLang="ko-KR" dirty="0"/>
              <a:t>LN</a:t>
            </a:r>
            <a:r>
              <a:rPr lang="ko-KR" altLang="en-US" dirty="0"/>
              <a:t>을 먼저 걸어 초기 폭주를 완화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11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에서 꺾임이 생겨 깊은 네트워크에서 </a:t>
            </a:r>
            <a:r>
              <a:rPr lang="en-US" altLang="ko-KR" dirty="0"/>
              <a:t>gradient</a:t>
            </a:r>
            <a:r>
              <a:rPr lang="ko-KR" altLang="en-US" dirty="0"/>
              <a:t>가 단절될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GELU</a:t>
            </a:r>
            <a:r>
              <a:rPr lang="ko-KR" altLang="en-US" dirty="0"/>
              <a:t>는 모든 입력 구간에 기울기가 존재 → 매끄럽게 학습</a:t>
            </a:r>
            <a:r>
              <a:rPr lang="en-US" altLang="ko-KR" dirty="0"/>
              <a:t>, </a:t>
            </a:r>
            <a:r>
              <a:rPr lang="ko-KR" altLang="en-US" dirty="0"/>
              <a:t>수렴 안정성 ↑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GPT </a:t>
            </a:r>
            <a:r>
              <a:rPr lang="ko-KR" altLang="en-US" dirty="0"/>
              <a:t>계열은 </a:t>
            </a:r>
            <a:r>
              <a:rPr lang="ko-KR" altLang="en-US" b="1" dirty="0"/>
              <a:t>근사식 </a:t>
            </a:r>
            <a:r>
              <a:rPr lang="en-US" altLang="ko-KR" b="1" dirty="0"/>
              <a:t>GELU</a:t>
            </a:r>
            <a:r>
              <a:rPr lang="en-US" altLang="ko-KR" dirty="0"/>
              <a:t>(</a:t>
            </a:r>
            <a:r>
              <a:rPr lang="ko-KR" altLang="en-US" dirty="0"/>
              <a:t>위 수식</a:t>
            </a:r>
            <a:r>
              <a:rPr lang="en-US" altLang="ko-KR" dirty="0"/>
              <a:t>) </a:t>
            </a:r>
            <a:r>
              <a:rPr lang="ko-KR" altLang="en-US" dirty="0"/>
              <a:t>사용 → 정확도와 속도 절충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SwiGLU</a:t>
            </a:r>
            <a:r>
              <a:rPr lang="en-US" altLang="ko-KR" dirty="0"/>
              <a:t> </a:t>
            </a:r>
            <a:r>
              <a:rPr lang="ko-KR" altLang="en-US" dirty="0"/>
              <a:t>등은 이후 파생형으로</a:t>
            </a:r>
            <a:r>
              <a:rPr lang="en-US" altLang="ko-KR" dirty="0"/>
              <a:t>, gating</a:t>
            </a:r>
            <a:r>
              <a:rPr lang="ko-KR" altLang="en-US" dirty="0"/>
              <a:t>을 추가한 더 복잡한 변형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504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FFN</a:t>
            </a:r>
            <a:r>
              <a:rPr lang="ko-KR" altLang="en-US" dirty="0"/>
              <a:t>은 트랜스포머 블록 내 “두 번째 경로”</a:t>
            </a:r>
            <a:r>
              <a:rPr lang="en-US" altLang="ko-KR" dirty="0"/>
              <a:t>(</a:t>
            </a:r>
            <a:r>
              <a:rPr lang="ko-KR" altLang="en-US" dirty="0" err="1"/>
              <a:t>어텐션</a:t>
            </a:r>
            <a:r>
              <a:rPr lang="ko-KR" altLang="en-US" dirty="0"/>
              <a:t> 외 경로</a:t>
            </a:r>
            <a:r>
              <a:rPr lang="en-US" altLang="ko-KR" dirty="0"/>
              <a:t>).</a:t>
            </a:r>
          </a:p>
          <a:p>
            <a:r>
              <a:rPr lang="ko-KR" altLang="en-US" b="1" dirty="0"/>
              <a:t>확장→</a:t>
            </a:r>
            <a:r>
              <a:rPr lang="en-US" altLang="ko-KR" b="1" dirty="0"/>
              <a:t>GELU→</a:t>
            </a:r>
            <a:r>
              <a:rPr lang="ko-KR" altLang="en-US" b="1" dirty="0"/>
              <a:t>축소</a:t>
            </a:r>
            <a:r>
              <a:rPr lang="ko-KR" altLang="en-US" dirty="0"/>
              <a:t> 과정으로 풍부한 표현 공간 확보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내부는 비선형 변환</a:t>
            </a:r>
            <a:r>
              <a:rPr lang="en-US" altLang="ko-KR" dirty="0"/>
              <a:t>, </a:t>
            </a:r>
            <a:r>
              <a:rPr lang="ko-KR" altLang="en-US" dirty="0"/>
              <a:t>출력은 동일 차원 유지 → </a:t>
            </a:r>
            <a:r>
              <a:rPr lang="ko-KR" altLang="en-US" b="1" dirty="0" err="1"/>
              <a:t>잔차</a:t>
            </a:r>
            <a:r>
              <a:rPr lang="ko-KR" altLang="en-US" b="1" dirty="0"/>
              <a:t> 연결과 호환성</a:t>
            </a:r>
            <a:r>
              <a:rPr lang="ko-KR" altLang="en-US" dirty="0"/>
              <a:t> 확보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 </a:t>
            </a:r>
            <a:r>
              <a:rPr lang="en-US" altLang="ko-KR" dirty="0"/>
              <a:t>GPT-2 Small </a:t>
            </a:r>
            <a:r>
              <a:rPr lang="ko-KR" altLang="en-US" dirty="0"/>
              <a:t>기준</a:t>
            </a:r>
            <a:r>
              <a:rPr lang="en-US" altLang="ko-KR" dirty="0"/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emb_dim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=768</a:t>
            </a:r>
            <a:r>
              <a:rPr lang="ko-KR" altLang="en-US" dirty="0"/>
              <a:t> → 내부 </a:t>
            </a:r>
            <a:r>
              <a:rPr lang="en-US" altLang="ko-KR" dirty="0"/>
              <a:t>3072</a:t>
            </a:r>
            <a:r>
              <a:rPr lang="ko-KR" altLang="en-US" dirty="0"/>
              <a:t>차원 </a:t>
            </a:r>
            <a:r>
              <a:rPr lang="en-US" altLang="ko-KR" dirty="0"/>
              <a:t>MLP.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36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LayerNorm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Attention/FFN → Dropout → Residual</a:t>
            </a:r>
            <a:r>
              <a:rPr lang="ko-KR" altLang="en-US" dirty="0"/>
              <a:t> 흐름이 </a:t>
            </a:r>
            <a:r>
              <a:rPr lang="en-US" altLang="ko-KR" b="1" dirty="0"/>
              <a:t>GPT </a:t>
            </a:r>
            <a:r>
              <a:rPr lang="ko-KR" altLang="en-US" b="1" dirty="0"/>
              <a:t>블록의 표준 패턴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어텐션은</a:t>
            </a:r>
            <a:r>
              <a:rPr lang="ko-KR" altLang="en-US" dirty="0"/>
              <a:t> 문맥 정보를 통합하고</a:t>
            </a:r>
            <a:r>
              <a:rPr lang="en-US" altLang="ko-KR" dirty="0"/>
              <a:t>, </a:t>
            </a:r>
            <a:r>
              <a:rPr lang="ko-KR" altLang="en-US" dirty="0" err="1"/>
              <a:t>피드포워드는</a:t>
            </a:r>
            <a:r>
              <a:rPr lang="ko-KR" altLang="en-US" dirty="0"/>
              <a:t> 각 토큰을 독립적으로 변환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입력과 출력의 </a:t>
            </a:r>
            <a:r>
              <a:rPr lang="en-US" altLang="ko-KR" dirty="0"/>
              <a:t>shape([B, T, D])</a:t>
            </a:r>
            <a:r>
              <a:rPr lang="ko-KR" altLang="en-US" dirty="0"/>
              <a:t>가 동일해 </a:t>
            </a:r>
            <a:r>
              <a:rPr lang="en-US" altLang="ko-KR" b="1" dirty="0"/>
              <a:t>Stack </a:t>
            </a:r>
            <a:r>
              <a:rPr lang="ko-KR" altLang="en-US" b="1" dirty="0"/>
              <a:t>가능성</a:t>
            </a:r>
            <a:r>
              <a:rPr lang="ko-KR" altLang="en-US" dirty="0"/>
              <a:t>이 높고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모델이 깊어져도 안정적인 </a:t>
            </a:r>
            <a:r>
              <a:rPr lang="en-US" altLang="ko-KR" b="1" dirty="0"/>
              <a:t>gradient flow</a:t>
            </a:r>
            <a:r>
              <a:rPr lang="ko-KR" altLang="en-US" dirty="0"/>
              <a:t> 확보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LLM </a:t>
            </a:r>
            <a:r>
              <a:rPr lang="ko-KR" altLang="en-US" dirty="0"/>
              <a:t>확장의 기반이 되는 </a:t>
            </a:r>
            <a:r>
              <a:rPr lang="ko-KR" altLang="en-US" b="1" dirty="0" err="1"/>
              <a:t>모듈식</a:t>
            </a:r>
            <a:r>
              <a:rPr lang="ko-KR" altLang="en-US" b="1" dirty="0"/>
              <a:t> 아키텍처 완성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08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입력 토큰 인덱스 → 토큰 </a:t>
            </a:r>
            <a:r>
              <a:rPr lang="ko-KR" altLang="en-US" dirty="0" err="1"/>
              <a:t>임베딩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위치 </a:t>
            </a:r>
            <a:r>
              <a:rPr lang="ko-KR" altLang="en-US" dirty="0" err="1"/>
              <a:t>임베딩</a:t>
            </a:r>
            <a:r>
              <a:rPr lang="ko-KR" altLang="en-US" dirty="0"/>
              <a:t> 합성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트랜스포머 블록 </a:t>
            </a:r>
            <a:r>
              <a:rPr lang="en-US" altLang="ko-KR" dirty="0"/>
              <a:t>12</a:t>
            </a:r>
            <a:r>
              <a:rPr lang="ko-KR" altLang="en-US" dirty="0"/>
              <a:t>회 반복으로 문맥 정보 누적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 </a:t>
            </a:r>
            <a:r>
              <a:rPr lang="en-US" altLang="ko-KR" dirty="0" err="1"/>
              <a:t>LayerNorm</a:t>
            </a:r>
            <a:r>
              <a:rPr lang="en-US" altLang="ko-KR" dirty="0"/>
              <a:t> → </a:t>
            </a:r>
            <a:r>
              <a:rPr lang="ko-KR" altLang="en-US" dirty="0" err="1"/>
              <a:t>출력층</a:t>
            </a:r>
            <a:r>
              <a:rPr lang="en-US" altLang="ko-KR" dirty="0"/>
              <a:t>(Linear)</a:t>
            </a:r>
            <a:r>
              <a:rPr lang="ko-KR" altLang="en-US" dirty="0"/>
              <a:t>으로 </a:t>
            </a:r>
            <a:r>
              <a:rPr lang="ko-KR" altLang="en-US" b="1" dirty="0"/>
              <a:t>다음 토큰 확률 분포</a:t>
            </a:r>
            <a:r>
              <a:rPr lang="ko-KR" altLang="en-US" dirty="0"/>
              <a:t> 계산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구조가 간결한 이유</a:t>
            </a:r>
            <a:r>
              <a:rPr lang="en-US" altLang="ko-KR" dirty="0"/>
              <a:t>: </a:t>
            </a:r>
            <a:r>
              <a:rPr lang="ko-KR" altLang="en-US" dirty="0"/>
              <a:t>이미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TransformerBlock</a:t>
            </a:r>
            <a:r>
              <a:rPr lang="ko-KR" altLang="en-US" dirty="0"/>
              <a:t>이 </a:t>
            </a:r>
            <a:r>
              <a:rPr lang="ko-KR" altLang="en-US" b="1" dirty="0"/>
              <a:t>모든 세부 연산을 캡슐화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5EA69-8A62-42C3-9EE5-EB509954B9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787AF-DADB-17DA-957A-107A057DC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0E5240-38EE-5D91-5EE3-EB1C8E6C1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5C762C-52DB-2EFC-A6BB-3B806CA9C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0F7E9B-194D-110A-F8C6-95E5E9FE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0AE74-F6DF-AE44-9626-BC9F069F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68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18F38-D0AC-7CE5-D7F2-5677D804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415D59-8E17-8AAE-4991-824C3F6F6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B3912E-0B97-B335-DF30-FA4695AB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40A38-02EB-C1E7-C3B0-F61BC55F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33A4E-3ABE-F58E-324C-D9A0A7CC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63BD96-D079-181C-6C8C-978D07E50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CBADE5-5384-2383-CEDE-1E8AC4EA1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6B9A9C-2C27-DFE1-0765-276E38E60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D1AAA8-4D19-71C2-572F-CC7378F0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42428-364F-B166-F9B9-7AA6270A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57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C64B9-A840-FE61-2B3A-22095EFF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420CF-D0E1-5152-AAD8-9AE1D555C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A2E6C3-BC99-9EC3-7646-F60F64A05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BF1BD-4D42-0619-60A9-CE0F175A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D3BE6-B05A-D6D1-EFC6-C6709473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1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2F0C4-6E37-F338-6D27-F81D1B6C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2047D-E66A-EDD5-A1F2-50097CE09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E0351-9754-966E-F612-15925C36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42DC41-277E-A858-AC84-401400E2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A69B8-9FAC-0CAA-A79B-8CA00E7D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67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72634-9E15-4B72-10E2-33632CD8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87DFC4-4E59-EEE8-F9C9-7C60D939E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F8A5F-570E-D780-CE5F-6B0F09A13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9EDAE3-706B-F12A-4B43-A84BC890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976D78-C640-D627-3D46-FDF02E22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0E0DA-A20E-893C-B467-57B3D03FA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7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8A5ED-4229-2A60-1710-2854FB4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E71EC5-1A4C-051F-9845-D414E8D42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05EF49-89A0-82BB-DE2B-E2FA105DA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13B520-A4FA-6BA6-10A0-E77CA4E86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74C83C-A7CB-D7CB-1A2D-23AF82BCD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E5656E-3772-FD2D-743B-4CAF61FF5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305747-1797-2870-7E74-9F37DC6B1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C4B70D-5C8B-B61C-2769-579C56F7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5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49FE2-8074-BDB3-CE54-240126DE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5AD06-1BD3-5E37-69E4-66EF1A43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ACAC69-33AB-5730-628C-21F3E9DD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FA0581-BB59-5C5B-6571-FF0BB9A4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0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6F22C4-7087-4688-1573-6061378A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5E02F6-F65B-684E-4C31-B0933ECF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5998B8-3521-4669-5B2E-714E2EC4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84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834CD-D3E7-6716-D66F-B1DFBD76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976EDA-8E4F-11E6-2317-3F73894F5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B0F7CC-9A17-B9B7-7078-2BA35DF9C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32BBE-C12A-23C6-CD3F-1D3D97D5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12006-D51D-0771-1794-656C72EAE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D90F72-BCA8-9593-6F9B-2CC6170B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0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F8337-142C-24F0-D41F-88B219CC2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0F60DB-74E0-4293-0688-571EAE823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512BB-0DC4-DA84-CC9E-B3BD1396C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5398CD-5675-ED48-72B2-785D201B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9BADBE-DE2D-9A9E-2448-49EBFA2C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624933-0DCB-2556-326B-6B8FF273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8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F6DA91-F6C0-7282-3AB5-69734FD4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2D4121-B72F-F563-D724-D196CFA4C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F369D-235C-BB5A-8910-D637899C2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1E7B0-15BB-47D5-AFFE-F0203F65FC20}" type="datetimeFigureOut">
              <a:rPr lang="ko-KR" altLang="en-US" smtClean="0"/>
              <a:t>2025-10-17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EC515-A667-980A-28D2-4CBF45AFC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F3A86-47D1-EB99-B27C-041511902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979E3-67D7-404D-A7BF-434525429E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9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554BF-5544-70B4-3226-91D56FD50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20463"/>
          </a:xfrm>
        </p:spPr>
        <p:txBody>
          <a:bodyPr>
            <a:noAutofit/>
          </a:bodyPr>
          <a:lstStyle/>
          <a:p>
            <a:r>
              <a:rPr lang="en-US" altLang="ko-KR" sz="3600" b="1" dirty="0"/>
              <a:t>CH4 </a:t>
            </a:r>
            <a:r>
              <a:rPr lang="ko-KR" altLang="en-US" sz="3600" b="1" dirty="0"/>
              <a:t>텍스트 생성을 위한 </a:t>
            </a:r>
            <a:r>
              <a:rPr lang="en-US" altLang="ko-KR" sz="3600" b="1" dirty="0"/>
              <a:t>GPT </a:t>
            </a:r>
            <a:r>
              <a:rPr lang="ko-KR" altLang="en-US" sz="3600" b="1" dirty="0"/>
              <a:t>모델을 처음부터 구현하기</a:t>
            </a:r>
            <a:br>
              <a:rPr lang="en-US" altLang="ko-KR" sz="3600" b="1" dirty="0"/>
            </a:br>
            <a:br>
              <a:rPr lang="en-US" altLang="ko-KR" sz="3600" b="1" dirty="0"/>
            </a:br>
            <a:r>
              <a:rPr lang="en-US" altLang="ko-KR" sz="2800" b="1" dirty="0"/>
              <a:t>Build a Large Language Model (From Scratch)</a:t>
            </a:r>
            <a:br>
              <a:rPr lang="en-US" altLang="ko-KR" sz="3600" dirty="0"/>
            </a:br>
            <a:r>
              <a:rPr lang="en-US" altLang="ko-KR" sz="2400" i="1" dirty="0"/>
              <a:t>Sebastian Raschka </a:t>
            </a:r>
            <a:r>
              <a:rPr lang="ko-KR" altLang="en-US" sz="2400" i="1" dirty="0"/>
              <a:t>저</a:t>
            </a: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D539CE-D40E-90B3-392F-446B88C86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0968"/>
            <a:ext cx="9144000" cy="966831"/>
          </a:xfrm>
        </p:spPr>
        <p:txBody>
          <a:bodyPr/>
          <a:lstStyle/>
          <a:p>
            <a:r>
              <a:rPr lang="en-US" altLang="ko-KR" dirty="0"/>
              <a:t>2025-10-18</a:t>
            </a:r>
          </a:p>
          <a:p>
            <a:r>
              <a:rPr lang="ko-KR" altLang="en-US" dirty="0"/>
              <a:t>태영</a:t>
            </a:r>
          </a:p>
        </p:txBody>
      </p:sp>
    </p:spTree>
    <p:extLst>
      <p:ext uri="{BB962C8B-B14F-4D97-AF65-F5344CB8AC3E}">
        <p14:creationId xmlns:p14="http://schemas.microsoft.com/office/powerpoint/2010/main" val="2529291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858A07-3886-3420-2FB4-C7B055D5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Feed-Forward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D9799D-7D23-8848-F0B1-2CF66852A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9928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구조</a:t>
            </a:r>
            <a:r>
              <a:rPr lang="en-US" altLang="ko-KR" sz="1600" dirty="0"/>
              <a:t>: Linear(</a:t>
            </a:r>
            <a:r>
              <a:rPr lang="ko-KR" altLang="en-US" sz="1600" dirty="0"/>
              <a:t>확장</a:t>
            </a:r>
            <a:r>
              <a:rPr lang="en-US" altLang="ko-KR" sz="1600" dirty="0"/>
              <a:t>) → </a:t>
            </a:r>
            <a:r>
              <a:rPr lang="en-US" altLang="ko-KR" sz="1600" b="1" dirty="0"/>
              <a:t>GELU</a:t>
            </a:r>
            <a:r>
              <a:rPr lang="ko-KR" altLang="en-US" sz="1600" dirty="0"/>
              <a:t> → </a:t>
            </a:r>
            <a:r>
              <a:rPr lang="en-US" altLang="ko-KR" sz="1600" dirty="0"/>
              <a:t>Linear(</a:t>
            </a:r>
            <a:r>
              <a:rPr lang="ko-KR" altLang="en-US" sz="1600" dirty="0"/>
              <a:t>축소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입력</a:t>
            </a:r>
            <a:r>
              <a:rPr lang="en-US" altLang="ko-KR" sz="1600" dirty="0"/>
              <a:t>·</a:t>
            </a:r>
            <a:r>
              <a:rPr lang="ko-KR" altLang="en-US" sz="1600" dirty="0"/>
              <a:t>출력 차원 동일</a:t>
            </a:r>
            <a:r>
              <a:rPr lang="en-US" altLang="ko-KR" sz="1600" dirty="0"/>
              <a:t>(768) / </a:t>
            </a:r>
            <a:r>
              <a:rPr lang="ko-KR" altLang="en-US" sz="1600" dirty="0"/>
              <a:t>내부는 </a:t>
            </a:r>
            <a:r>
              <a:rPr lang="en-US" altLang="ko-KR" sz="1600" dirty="0"/>
              <a:t>4</a:t>
            </a:r>
            <a:r>
              <a:rPr lang="ko-KR" altLang="en-US" sz="1600" dirty="0"/>
              <a:t>배 확장 </a:t>
            </a:r>
            <a:r>
              <a:rPr lang="en-US" altLang="ko-KR" sz="1600" dirty="0"/>
              <a:t>(3072)</a:t>
            </a:r>
          </a:p>
          <a:p>
            <a:r>
              <a:rPr lang="ko-KR" altLang="en-US" sz="1600" dirty="0"/>
              <a:t>토큰별 독립 계산</a:t>
            </a:r>
            <a:r>
              <a:rPr lang="en-US" altLang="ko-KR" sz="1600" dirty="0"/>
              <a:t>, </a:t>
            </a:r>
            <a:r>
              <a:rPr lang="ko-KR" altLang="en-US" sz="1600" b="1" dirty="0"/>
              <a:t>문맥 해석 이후 의미 변환 담당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E2520C-655C-0AD1-708C-90133455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321" y="2311714"/>
            <a:ext cx="5082588" cy="31993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02EFA2-F222-77AA-94D2-57A29CC06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261" y="3255292"/>
            <a:ext cx="4252958" cy="221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8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5085A-075A-3C56-2ACD-E6B8C937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Skip Connection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796607-1412-3F88-1F47-26074DBBE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82237" cy="4351338"/>
          </a:xfrm>
        </p:spPr>
        <p:txBody>
          <a:bodyPr>
            <a:normAutofit/>
          </a:bodyPr>
          <a:lstStyle/>
          <a:p>
            <a:r>
              <a:rPr lang="ko-KR" altLang="en-US" sz="1400" b="1" dirty="0"/>
              <a:t>기울기 소실</a:t>
            </a:r>
            <a:r>
              <a:rPr lang="en-US" altLang="ko-KR" sz="1400" b="1" dirty="0"/>
              <a:t>(Vanishing Gradient)</a:t>
            </a:r>
            <a:r>
              <a:rPr lang="ko-KR" altLang="en-US" sz="1400" dirty="0"/>
              <a:t> → 깊은 층의 학습 어려움</a:t>
            </a:r>
          </a:p>
          <a:p>
            <a:r>
              <a:rPr lang="ko-KR" altLang="en-US" sz="1400" b="1" dirty="0" err="1"/>
              <a:t>숏컷</a:t>
            </a:r>
            <a:r>
              <a:rPr lang="ko-KR" altLang="en-US" sz="1400" b="1" dirty="0"/>
              <a:t> 연결</a:t>
            </a:r>
            <a:r>
              <a:rPr lang="en-US" altLang="ko-KR" sz="1400" dirty="0"/>
              <a:t>: </a:t>
            </a:r>
            <a:r>
              <a:rPr lang="ko-KR" altLang="en-US" sz="1400" dirty="0"/>
              <a:t>입력을 출력에 더해 </a:t>
            </a:r>
            <a:r>
              <a:rPr lang="ko-KR" altLang="en-US" sz="1400" b="1" dirty="0"/>
              <a:t>짧은 경로</a:t>
            </a:r>
            <a:r>
              <a:rPr lang="en-US" altLang="ko-KR" sz="1400" b="1" dirty="0"/>
              <a:t>(Residual Path)</a:t>
            </a:r>
            <a:r>
              <a:rPr lang="ko-KR" altLang="en-US" sz="1400" dirty="0"/>
              <a:t> 확보</a:t>
            </a:r>
          </a:p>
          <a:p>
            <a:r>
              <a:rPr lang="ko-KR" altLang="en-US" sz="1400" dirty="0"/>
              <a:t>기울기가 앞층까지 원활히 흐르게 하여 </a:t>
            </a:r>
            <a:r>
              <a:rPr lang="ko-KR" altLang="en-US" sz="1400" b="1" dirty="0"/>
              <a:t>안정적 학습</a:t>
            </a:r>
            <a:r>
              <a:rPr lang="ko-KR" altLang="en-US" sz="1400" dirty="0"/>
              <a:t> 가능</a:t>
            </a:r>
          </a:p>
          <a:p>
            <a:r>
              <a:rPr lang="en-US" altLang="ko-KR" sz="1400" dirty="0" err="1"/>
              <a:t>GPT·ResNet</a:t>
            </a:r>
            <a:r>
              <a:rPr lang="en-US" altLang="ko-KR" sz="1400" dirty="0"/>
              <a:t> </a:t>
            </a:r>
            <a:r>
              <a:rPr lang="ko-KR" altLang="en-US" sz="1400" dirty="0"/>
              <a:t>등 대부분의 심층 모델 핵심 구조</a:t>
            </a:r>
          </a:p>
          <a:p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40BF2F-6435-35E7-8F02-6A50E17B0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282" y="785630"/>
            <a:ext cx="4767158" cy="51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9392B8-7ED3-F426-D502-AAD33F9E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97" y="3193032"/>
            <a:ext cx="2626305" cy="7334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85CE62-E037-A9A3-4018-EC5DBAD7F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21" y="4104986"/>
            <a:ext cx="4717294" cy="14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13876-080D-6408-15A7-8943B35B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 Block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F45D2-A27B-A291-BFBB-2B54EFDD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27521" cy="4067641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GPT</a:t>
            </a:r>
            <a:r>
              <a:rPr lang="ko-KR" altLang="en-US" sz="1400" dirty="0"/>
              <a:t>의 기본 단위</a:t>
            </a:r>
            <a:r>
              <a:rPr lang="en-US" altLang="ko-KR" sz="1400" dirty="0"/>
              <a:t>: </a:t>
            </a:r>
            <a:r>
              <a:rPr lang="ko-KR" altLang="en-US" sz="1400" b="1" dirty="0" err="1"/>
              <a:t>어텐션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+ </a:t>
            </a:r>
            <a:r>
              <a:rPr lang="ko-KR" altLang="en-US" sz="1400" b="1" dirty="0"/>
              <a:t>정규화 </a:t>
            </a:r>
            <a:r>
              <a:rPr lang="en-US" altLang="ko-KR" sz="1400" b="1" dirty="0"/>
              <a:t>+ </a:t>
            </a:r>
            <a:r>
              <a:rPr lang="ko-KR" altLang="en-US" sz="1400" b="1" dirty="0" err="1"/>
              <a:t>피드포워드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+ </a:t>
            </a:r>
            <a:r>
              <a:rPr lang="ko-KR" altLang="en-US" sz="1400" b="1" dirty="0" err="1"/>
              <a:t>숏컷</a:t>
            </a:r>
            <a:r>
              <a:rPr lang="ko-KR" altLang="en-US" sz="1400" b="1" dirty="0"/>
              <a:t> 연결</a:t>
            </a:r>
            <a:endParaRPr lang="ko-KR" altLang="en-US" sz="1400" dirty="0"/>
          </a:p>
          <a:p>
            <a:r>
              <a:rPr lang="ko-KR" altLang="en-US" sz="1400" dirty="0"/>
              <a:t>각 블록은 </a:t>
            </a:r>
            <a:r>
              <a:rPr lang="ko-KR" altLang="en-US" sz="1400" b="1" dirty="0"/>
              <a:t>입력과 동일한 차원</a:t>
            </a:r>
            <a:r>
              <a:rPr lang="en-US" altLang="ko-KR" sz="1400" b="1" dirty="0"/>
              <a:t>(768)</a:t>
            </a:r>
            <a:r>
              <a:rPr lang="ko-KR" altLang="en-US" sz="1400" dirty="0"/>
              <a:t> 을 유지하며 정보만 변환</a:t>
            </a:r>
          </a:p>
          <a:p>
            <a:r>
              <a:rPr lang="en-US" altLang="ko-KR" sz="1400" b="1" dirty="0"/>
              <a:t>Pre-</a:t>
            </a:r>
            <a:r>
              <a:rPr lang="en-US" altLang="ko-KR" sz="1400" b="1" dirty="0" err="1"/>
              <a:t>LayerNorm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구조</a:t>
            </a:r>
            <a:r>
              <a:rPr lang="ko-KR" altLang="en-US" sz="1400" dirty="0"/>
              <a:t> → 학습 안정성</a:t>
            </a:r>
            <a:r>
              <a:rPr lang="en-US" altLang="ko-KR" sz="1400" dirty="0"/>
              <a:t>, </a:t>
            </a:r>
            <a:r>
              <a:rPr lang="ko-KR" altLang="en-US" sz="1400" dirty="0"/>
              <a:t>기울기 소실 완화</a:t>
            </a:r>
          </a:p>
          <a:p>
            <a:r>
              <a:rPr lang="en-US" altLang="ko-KR" sz="1400" dirty="0"/>
              <a:t>12</a:t>
            </a:r>
            <a:r>
              <a:rPr lang="ko-KR" altLang="en-US" sz="1400" dirty="0"/>
              <a:t>개 블록 반복 → </a:t>
            </a:r>
            <a:r>
              <a:rPr lang="en-US" altLang="ko-KR" sz="1400" dirty="0"/>
              <a:t>GPT-2 Small (</a:t>
            </a:r>
            <a:r>
              <a:rPr lang="ko-KR" altLang="en-US" sz="1400" dirty="0"/>
              <a:t>약 </a:t>
            </a:r>
            <a:r>
              <a:rPr lang="en-US" altLang="ko-KR" sz="1400" dirty="0"/>
              <a:t>1.24</a:t>
            </a:r>
            <a:r>
              <a:rPr lang="ko-KR" altLang="en-US" sz="1400" dirty="0"/>
              <a:t>억 파라미터</a:t>
            </a:r>
            <a:r>
              <a:rPr lang="en-US" altLang="ko-KR" sz="1400" dirty="0"/>
              <a:t>) </a:t>
            </a:r>
            <a:r>
              <a:rPr lang="ko-KR" altLang="en-US" sz="1400" dirty="0"/>
              <a:t>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553936-D4E9-8C6A-2AF8-417C6E25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165" y="528004"/>
            <a:ext cx="4813970" cy="5902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965BC-4FAC-A199-2D0D-114874DDC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369" y="3429000"/>
            <a:ext cx="2300974" cy="221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654BF8-DC96-F149-2F4A-E5367FBB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모델 전체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919D7-3C5F-CE43-5CDD-B5B2BDC24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2295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GPT = </a:t>
            </a:r>
            <a:r>
              <a:rPr lang="ko-KR" altLang="en-US" sz="1800" b="1" dirty="0" err="1"/>
              <a:t>임베딩</a:t>
            </a:r>
            <a:r>
              <a:rPr lang="ko-KR" altLang="en-US" sz="1800" b="1" dirty="0"/>
              <a:t> → 트랜스포머 블록</a:t>
            </a:r>
            <a:r>
              <a:rPr lang="en-US" altLang="ko-KR" sz="1800" b="1" dirty="0"/>
              <a:t>(n</a:t>
            </a:r>
            <a:r>
              <a:rPr lang="ko-KR" altLang="en-US" sz="1800" b="1" dirty="0"/>
              <a:t>회 반복</a:t>
            </a:r>
            <a:r>
              <a:rPr lang="en-US" altLang="ko-KR" sz="1800" b="1" dirty="0"/>
              <a:t>) → </a:t>
            </a:r>
            <a:r>
              <a:rPr lang="ko-KR" altLang="en-US" sz="1800" b="1" dirty="0"/>
              <a:t>정규화 → </a:t>
            </a:r>
            <a:r>
              <a:rPr lang="ko-KR" altLang="en-US" sz="1800" b="1" dirty="0" err="1"/>
              <a:t>출력층</a:t>
            </a:r>
            <a:endParaRPr lang="ko-KR" altLang="en-US" sz="1800" dirty="0"/>
          </a:p>
          <a:p>
            <a:r>
              <a:rPr lang="en-US" altLang="ko-KR" sz="1800" dirty="0"/>
              <a:t>GPT-2 Small: </a:t>
            </a:r>
            <a:r>
              <a:rPr lang="en-US" altLang="ko-KR" sz="1800" b="1" dirty="0"/>
              <a:t>12</a:t>
            </a:r>
            <a:r>
              <a:rPr lang="ko-KR" altLang="en-US" sz="1800" b="1" dirty="0"/>
              <a:t>개 블록</a:t>
            </a:r>
            <a:r>
              <a:rPr lang="en-US" altLang="ko-KR" sz="1800" dirty="0"/>
              <a:t>, 1</a:t>
            </a:r>
            <a:r>
              <a:rPr lang="ko-KR" altLang="en-US" sz="1800" dirty="0"/>
              <a:t>억 </a:t>
            </a:r>
            <a:r>
              <a:rPr lang="en-US" altLang="ko-KR" sz="1800" dirty="0"/>
              <a:t>2,400</a:t>
            </a:r>
            <a:r>
              <a:rPr lang="ko-KR" altLang="en-US" sz="1800" dirty="0"/>
              <a:t>만 파라미터</a:t>
            </a:r>
          </a:p>
          <a:p>
            <a:r>
              <a:rPr lang="ko-KR" altLang="en-US" sz="1800" dirty="0"/>
              <a:t>각 블록은 입력</a:t>
            </a:r>
            <a:r>
              <a:rPr lang="en-US" altLang="ko-KR" sz="1800" dirty="0"/>
              <a:t>/</a:t>
            </a:r>
            <a:r>
              <a:rPr lang="ko-KR" altLang="en-US" sz="1800" dirty="0"/>
              <a:t>출력 차원</a:t>
            </a:r>
            <a:r>
              <a:rPr lang="en-US" altLang="ko-KR" sz="1800" dirty="0"/>
              <a:t>(768) </a:t>
            </a:r>
            <a:r>
              <a:rPr lang="ko-KR" altLang="en-US" sz="1800" dirty="0"/>
              <a:t>유지 → </a:t>
            </a:r>
            <a:r>
              <a:rPr lang="en-US" altLang="ko-KR" sz="1800" b="1" dirty="0"/>
              <a:t>Stack </a:t>
            </a:r>
            <a:r>
              <a:rPr lang="ko-KR" altLang="en-US" sz="1800" b="1" dirty="0"/>
              <a:t>가능 구조</a:t>
            </a:r>
            <a:endParaRPr lang="ko-KR" altLang="en-US" sz="1800" dirty="0"/>
          </a:p>
          <a:p>
            <a:r>
              <a:rPr lang="ko-KR" altLang="en-US" sz="1800" dirty="0" err="1"/>
              <a:t>출력층</a:t>
            </a:r>
            <a:r>
              <a:rPr lang="en-US" altLang="ko-KR" sz="1800" dirty="0"/>
              <a:t>: </a:t>
            </a:r>
            <a:r>
              <a:rPr lang="ko-KR" altLang="en-US" sz="1800" b="1" dirty="0"/>
              <a:t>어휘 크기 </a:t>
            </a:r>
            <a:r>
              <a:rPr lang="en-US" altLang="ko-KR" sz="1800" b="1" dirty="0"/>
              <a:t>50,257</a:t>
            </a:r>
            <a:r>
              <a:rPr lang="ko-KR" altLang="en-US" sz="1800" b="1" dirty="0"/>
              <a:t>차원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로짓</a:t>
            </a:r>
            <a:r>
              <a:rPr lang="ko-KR" altLang="en-US" sz="1800" dirty="0"/>
              <a:t>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2D77E0-DE55-8723-5351-5982C56A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152" y="472769"/>
            <a:ext cx="4345395" cy="5667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5F5977-2D16-2DFB-5533-36966DDB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95" y="4001294"/>
            <a:ext cx="5130005" cy="18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0F9DF-FCA2-D88D-653A-DEDBB508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텍스트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8ECA5-B8EC-065F-79BF-36B8674D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5793" cy="2612151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GPT</a:t>
            </a:r>
            <a:r>
              <a:rPr lang="ko-KR" altLang="en-US" sz="1200" dirty="0"/>
              <a:t>는 </a:t>
            </a:r>
            <a:r>
              <a:rPr lang="ko-KR" altLang="en-US" sz="1200" b="1" dirty="0"/>
              <a:t>이전 문맥</a:t>
            </a:r>
            <a:r>
              <a:rPr lang="en-US" altLang="ko-KR" sz="1200" b="1" dirty="0"/>
              <a:t>(context)</a:t>
            </a:r>
            <a:r>
              <a:rPr lang="ko-KR" altLang="en-US" sz="1200" dirty="0"/>
              <a:t> 을 보고 한 번에 </a:t>
            </a:r>
            <a:r>
              <a:rPr lang="ko-KR" altLang="en-US" sz="1200" b="1" dirty="0"/>
              <a:t>하나의 토큰</a:t>
            </a:r>
            <a:r>
              <a:rPr lang="ko-KR" altLang="en-US" sz="1200" dirty="0"/>
              <a:t>을 예측</a:t>
            </a:r>
          </a:p>
          <a:p>
            <a:r>
              <a:rPr lang="ko-KR" altLang="en-US" sz="1200" dirty="0"/>
              <a:t>매 스텝</a:t>
            </a:r>
            <a:r>
              <a:rPr lang="en-US" altLang="ko-KR" sz="1200" dirty="0"/>
              <a:t>: logits → </a:t>
            </a:r>
            <a:r>
              <a:rPr lang="en-US" altLang="ko-KR" sz="1200" dirty="0" err="1"/>
              <a:t>softmax</a:t>
            </a:r>
            <a:r>
              <a:rPr lang="en-US" altLang="ko-KR" sz="1200" dirty="0"/>
              <a:t> → argmax</a:t>
            </a:r>
            <a:r>
              <a:rPr lang="ko-KR" altLang="en-US" sz="1200" dirty="0"/>
              <a:t> 로 다음 토큰 선택</a:t>
            </a:r>
          </a:p>
          <a:p>
            <a:r>
              <a:rPr lang="ko-KR" altLang="en-US" sz="1200" dirty="0"/>
              <a:t>생성된 토큰을 입력에 덧붙여 반복 → </a:t>
            </a:r>
            <a:r>
              <a:rPr lang="ko-KR" altLang="en-US" sz="1200" b="1" dirty="0"/>
              <a:t>문장 완성 </a:t>
            </a:r>
            <a:r>
              <a:rPr lang="en-US" altLang="ko-KR" sz="1200" b="1" dirty="0"/>
              <a:t>(Greedy Decoding)</a:t>
            </a:r>
            <a:endParaRPr lang="ko-KR" altLang="en-US" sz="1200" dirty="0"/>
          </a:p>
          <a:p>
            <a:r>
              <a:rPr lang="ko-KR" altLang="en-US" sz="1200" dirty="0"/>
              <a:t>학습 전 모델은 무작위 출력을 내지만</a:t>
            </a:r>
            <a:r>
              <a:rPr lang="en-US" altLang="ko-KR" sz="1200" dirty="0"/>
              <a:t>, </a:t>
            </a:r>
            <a:r>
              <a:rPr lang="ko-KR" altLang="en-US" sz="1200" dirty="0"/>
              <a:t>구조는 완전한 </a:t>
            </a:r>
            <a:r>
              <a:rPr lang="en-US" altLang="ko-KR" sz="1200" dirty="0"/>
              <a:t>LLM </a:t>
            </a:r>
            <a:r>
              <a:rPr lang="ko-KR" altLang="en-US" sz="1200" dirty="0"/>
              <a:t>생성 루프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D5BDA-44B2-9042-8C5B-6458A0E9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405" y="1406297"/>
            <a:ext cx="4046963" cy="4352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A7574C-77CC-5F0E-7A1A-099A33C5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09" y="3466801"/>
            <a:ext cx="4690675" cy="17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BE0D6-DFE9-7C68-EB26-E88CF148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8DAA14-DDD8-8272-C9CE-94513A3C5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/>
              <a:t>안정적인 학습 기반</a:t>
            </a:r>
            <a:r>
              <a:rPr lang="en-US" altLang="ko-KR" sz="2000" dirty="0"/>
              <a:t>: </a:t>
            </a:r>
            <a:r>
              <a:rPr lang="ko-KR" altLang="en-US" sz="2000" b="1" dirty="0"/>
              <a:t>레이어 정규화</a:t>
            </a:r>
            <a:r>
              <a:rPr lang="ko-KR" altLang="en-US" sz="2000" dirty="0"/>
              <a:t>로 각 층의 출력을 안정시키고</a:t>
            </a:r>
            <a:r>
              <a:rPr lang="en-US" altLang="ko-KR" sz="2000" dirty="0"/>
              <a:t>, </a:t>
            </a:r>
            <a:r>
              <a:rPr lang="ko-KR" altLang="en-US" sz="2000" b="1" dirty="0" err="1"/>
              <a:t>숏컷</a:t>
            </a:r>
            <a:r>
              <a:rPr lang="ko-KR" altLang="en-US" sz="2000" b="1" dirty="0"/>
              <a:t> 연결</a:t>
            </a:r>
            <a:r>
              <a:rPr lang="ko-KR" altLang="en-US" sz="2000" dirty="0"/>
              <a:t>을 통해 깊은 신경망의 </a:t>
            </a:r>
            <a:r>
              <a:rPr lang="ko-KR" altLang="en-US" sz="2000" dirty="0" err="1"/>
              <a:t>그래디언트</a:t>
            </a:r>
            <a:r>
              <a:rPr lang="ko-KR" altLang="en-US" sz="2000" dirty="0"/>
              <a:t> 소실 문제를 완화합니다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b="1" dirty="0"/>
              <a:t>핵심 구성 요소</a:t>
            </a:r>
            <a:r>
              <a:rPr lang="en-US" altLang="ko-KR" sz="2000" dirty="0"/>
              <a:t>: GPT </a:t>
            </a:r>
            <a:r>
              <a:rPr lang="ko-KR" altLang="en-US" sz="2000" dirty="0"/>
              <a:t>모델은 </a:t>
            </a:r>
            <a:r>
              <a:rPr lang="en-US" altLang="ko-KR" sz="2000" b="1" dirty="0"/>
              <a:t>'</a:t>
            </a:r>
            <a:r>
              <a:rPr lang="ko-KR" altLang="en-US" sz="2000" b="1" dirty="0"/>
              <a:t>멀티헤드 </a:t>
            </a:r>
            <a:r>
              <a:rPr lang="ko-KR" altLang="en-US" sz="2000" b="1" dirty="0" err="1"/>
              <a:t>어텐션</a:t>
            </a:r>
            <a:r>
              <a:rPr lang="en-US" altLang="ko-KR" sz="2000" b="1" dirty="0"/>
              <a:t>'</a:t>
            </a:r>
            <a:r>
              <a:rPr lang="ko-KR" altLang="en-US" sz="2000" dirty="0"/>
              <a:t>과 </a:t>
            </a:r>
            <a:r>
              <a:rPr lang="en-US" altLang="ko-KR" sz="2000" dirty="0"/>
              <a:t>GELU </a:t>
            </a:r>
            <a:r>
              <a:rPr lang="ko-KR" altLang="en-US" sz="2000" dirty="0"/>
              <a:t>활성화 함수를 사용한 </a:t>
            </a:r>
            <a:r>
              <a:rPr lang="en-US" altLang="ko-KR" sz="2000" b="1" dirty="0"/>
              <a:t>'</a:t>
            </a:r>
            <a:r>
              <a:rPr lang="ko-KR" altLang="en-US" sz="2000" b="1" dirty="0" err="1"/>
              <a:t>피드포워드</a:t>
            </a:r>
            <a:r>
              <a:rPr lang="ko-KR" altLang="en-US" sz="2000" b="1" dirty="0"/>
              <a:t> 네트워크</a:t>
            </a:r>
            <a:r>
              <a:rPr lang="en-US" altLang="ko-KR" sz="2000" b="1" dirty="0"/>
              <a:t>'</a:t>
            </a:r>
            <a:r>
              <a:rPr lang="ko-KR" altLang="en-US" sz="2000" dirty="0"/>
              <a:t>를 결합한 </a:t>
            </a:r>
            <a:r>
              <a:rPr lang="ko-KR" altLang="en-US" sz="2000" b="1" dirty="0"/>
              <a:t>트랜스포머 블록</a:t>
            </a:r>
            <a:r>
              <a:rPr lang="ko-KR" altLang="en-US" sz="2000" dirty="0"/>
              <a:t>을 반복적으로 쌓아 만듭니다</a:t>
            </a:r>
            <a:r>
              <a:rPr lang="en-US" altLang="ko-KR" sz="2000" dirty="0"/>
              <a:t>.</a:t>
            </a:r>
          </a:p>
          <a:p>
            <a:r>
              <a:rPr lang="ko-KR" altLang="en-US" sz="2000" b="1" dirty="0"/>
              <a:t>텍스트 생성 원리</a:t>
            </a:r>
            <a:r>
              <a:rPr lang="en-US" altLang="ko-KR" sz="2000" dirty="0"/>
              <a:t>: </a:t>
            </a:r>
            <a:r>
              <a:rPr lang="ko-KR" altLang="en-US" sz="2000" dirty="0"/>
              <a:t>주어진 문맥을 바탕으로 </a:t>
            </a:r>
            <a:r>
              <a:rPr lang="ko-KR" altLang="en-US" sz="2000" b="1" dirty="0"/>
              <a:t>다음에 올 단어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토큰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를 순차적으로 예측</a:t>
            </a:r>
            <a:r>
              <a:rPr lang="ko-KR" altLang="en-US" sz="2000" dirty="0"/>
              <a:t>하는 방식으로 문장을 생성합니다</a:t>
            </a:r>
            <a:r>
              <a:rPr lang="en-US" altLang="ko-KR" sz="2000" dirty="0"/>
              <a:t>.</a:t>
            </a:r>
          </a:p>
          <a:p>
            <a:r>
              <a:rPr lang="ko-KR" altLang="en-US" sz="2000" b="1" dirty="0"/>
              <a:t>학습의 중요성</a:t>
            </a:r>
            <a:r>
              <a:rPr lang="en-US" altLang="ko-KR" sz="2000" dirty="0"/>
              <a:t>: </a:t>
            </a:r>
            <a:r>
              <a:rPr lang="ko-KR" altLang="en-US" sz="2000" dirty="0"/>
              <a:t>무작위 가중치를 가진 초기 모델은 의미 없는 텍스트를 생성하므로</a:t>
            </a:r>
            <a:r>
              <a:rPr lang="en-US" altLang="ko-KR" sz="2000" dirty="0"/>
              <a:t>, </a:t>
            </a:r>
            <a:r>
              <a:rPr lang="ko-KR" altLang="en-US" sz="2000" dirty="0"/>
              <a:t>일관성 있는 문장을 만들기 위해서는 </a:t>
            </a:r>
            <a:r>
              <a:rPr lang="ko-KR" altLang="en-US" sz="2000" b="1" dirty="0"/>
              <a:t>대규모 데이터셋을 통한 모델 학습이 필수적</a:t>
            </a:r>
            <a:r>
              <a:rPr lang="ko-KR" altLang="en-US" sz="2000" dirty="0"/>
              <a:t>입니다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9417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29CD323-3871-6384-278F-455E0A90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2" y="1825625"/>
            <a:ext cx="5687658" cy="29145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CEC857-6B2D-E317-F265-AC8B7A4A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어디를 지나고 있나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498F5-AA31-0E0B-99EF-079FFB770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2787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장</a:t>
            </a:r>
            <a:r>
              <a:rPr lang="en-US" altLang="ko-KR" sz="2400" dirty="0"/>
              <a:t>: LLM </a:t>
            </a:r>
            <a:r>
              <a:rPr lang="ko-KR" altLang="en-US" sz="2400" dirty="0"/>
              <a:t>개념</a:t>
            </a:r>
            <a:endParaRPr lang="en-US" altLang="ko-KR" sz="2400" dirty="0"/>
          </a:p>
          <a:p>
            <a:r>
              <a:rPr lang="en-US" altLang="ko-KR" sz="2400" dirty="0"/>
              <a:t>2</a:t>
            </a:r>
            <a:r>
              <a:rPr lang="ko-KR" altLang="en-US" sz="2400" dirty="0"/>
              <a:t>장</a:t>
            </a:r>
            <a:r>
              <a:rPr lang="en-US" altLang="ko-KR" sz="2400" dirty="0"/>
              <a:t>: </a:t>
            </a:r>
            <a:r>
              <a:rPr lang="ko-KR" altLang="en-US" sz="2400" dirty="0"/>
              <a:t>텍스트 처리 </a:t>
            </a:r>
            <a:r>
              <a:rPr lang="en-US" altLang="ko-KR" sz="2400" dirty="0"/>
              <a:t>/ </a:t>
            </a:r>
            <a:r>
              <a:rPr lang="ko-KR" altLang="en-US" sz="2400" dirty="0"/>
              <a:t>토크나이징</a:t>
            </a:r>
            <a:endParaRPr lang="en-US" altLang="ko-KR" sz="2400" dirty="0"/>
          </a:p>
          <a:p>
            <a:r>
              <a:rPr lang="en-US" altLang="ko-KR" sz="2400" dirty="0"/>
              <a:t>3</a:t>
            </a:r>
            <a:r>
              <a:rPr lang="ko-KR" altLang="en-US" sz="2400" dirty="0"/>
              <a:t>장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어텐션</a:t>
            </a:r>
            <a:r>
              <a:rPr lang="ko-KR" altLang="en-US" sz="2400" dirty="0"/>
              <a:t> 메커니즘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0000"/>
                </a:solidFill>
              </a:rPr>
              <a:t>4</a:t>
            </a:r>
            <a:r>
              <a:rPr lang="ko-KR" altLang="en-US" sz="2400" dirty="0">
                <a:solidFill>
                  <a:srgbClr val="FF0000"/>
                </a:solidFill>
              </a:rPr>
              <a:t>장</a:t>
            </a:r>
            <a:r>
              <a:rPr lang="en-US" altLang="ko-KR" sz="2400" dirty="0">
                <a:solidFill>
                  <a:srgbClr val="FF0000"/>
                </a:solidFill>
              </a:rPr>
              <a:t>: GPT </a:t>
            </a:r>
            <a:r>
              <a:rPr lang="ko-KR" altLang="en-US" sz="2400" dirty="0">
                <a:solidFill>
                  <a:srgbClr val="FF0000"/>
                </a:solidFill>
              </a:rPr>
              <a:t>구현 및 생성</a:t>
            </a:r>
            <a:endParaRPr lang="en-US" altLang="ko-KR" sz="2400" dirty="0">
              <a:solidFill>
                <a:srgbClr val="FF0000"/>
              </a:solidFill>
            </a:endParaRPr>
          </a:p>
          <a:p>
            <a:r>
              <a:rPr lang="en-US" altLang="ko-KR" sz="2400" dirty="0"/>
              <a:t>5</a:t>
            </a:r>
            <a:r>
              <a:rPr lang="ko-KR" altLang="en-US" sz="2400" dirty="0"/>
              <a:t>장</a:t>
            </a:r>
            <a:r>
              <a:rPr lang="en-US" altLang="ko-KR" sz="2400" dirty="0"/>
              <a:t>: Pretraining</a:t>
            </a:r>
          </a:p>
          <a:p>
            <a:r>
              <a:rPr lang="en-US" altLang="ko-KR" sz="2400" dirty="0"/>
              <a:t>6</a:t>
            </a:r>
            <a:r>
              <a:rPr lang="ko-KR" altLang="en-US" sz="2400" dirty="0"/>
              <a:t>장</a:t>
            </a:r>
            <a:r>
              <a:rPr lang="en-US" altLang="ko-KR" sz="2400" dirty="0"/>
              <a:t>: Fine-tuning (</a:t>
            </a:r>
            <a:r>
              <a:rPr lang="ko-KR" altLang="en-US" sz="2400" dirty="0"/>
              <a:t>분류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7</a:t>
            </a:r>
            <a:r>
              <a:rPr lang="ko-KR" altLang="en-US" sz="2400" dirty="0"/>
              <a:t>장</a:t>
            </a:r>
            <a:r>
              <a:rPr lang="en-US" altLang="ko-KR" sz="2400" dirty="0"/>
              <a:t>: Instruction </a:t>
            </a:r>
            <a:r>
              <a:rPr lang="ko-KR" altLang="en-US" sz="2400" dirty="0"/>
              <a:t>튜닝</a:t>
            </a:r>
          </a:p>
        </p:txBody>
      </p:sp>
    </p:spTree>
    <p:extLst>
      <p:ext uri="{BB962C8B-B14F-4D97-AF65-F5344CB8AC3E}">
        <p14:creationId xmlns:p14="http://schemas.microsoft.com/office/powerpoint/2010/main" val="100622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4CCC79-4969-BC2F-0405-44EDB7B1F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738" y="1604702"/>
            <a:ext cx="4785294" cy="42582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6DF78C-C4EF-1FFA-D753-C1D4B7D4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 </a:t>
            </a:r>
            <a:r>
              <a:rPr lang="ko-KR" altLang="en-US" dirty="0"/>
              <a:t>아키텍처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587AB-4151-3DF4-87FA-5E194BE3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38769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GPT = </a:t>
            </a:r>
            <a:r>
              <a:rPr lang="ko-KR" altLang="en-US" sz="1600" b="1" dirty="0"/>
              <a:t>토큰 단위 생성 모델 </a:t>
            </a:r>
            <a:r>
              <a:rPr lang="en-US" altLang="ko-KR" sz="1600" b="1" dirty="0"/>
              <a:t>(Generative Pretrained Transformer)</a:t>
            </a:r>
            <a:endParaRPr lang="ko-KR" altLang="en-US" sz="1600" dirty="0"/>
          </a:p>
          <a:p>
            <a:r>
              <a:rPr lang="ko-KR" altLang="en-US" sz="1600" dirty="0"/>
              <a:t>내부는 반복적인 </a:t>
            </a:r>
            <a:r>
              <a:rPr lang="ko-KR" altLang="en-US" sz="1600" b="1" dirty="0"/>
              <a:t>트랜스포머 블록</a:t>
            </a:r>
            <a:r>
              <a:rPr lang="ko-KR" altLang="en-US" sz="1600" dirty="0"/>
              <a:t>으로 구성되어 복잡하지 않음</a:t>
            </a:r>
          </a:p>
          <a:p>
            <a:r>
              <a:rPr lang="ko-KR" altLang="en-US" sz="1600" dirty="0"/>
              <a:t>이 장에서는 </a:t>
            </a:r>
            <a:r>
              <a:rPr lang="en-US" altLang="ko-KR" sz="1600" dirty="0"/>
              <a:t>GPT-2 Small (124M </a:t>
            </a:r>
            <a:r>
              <a:rPr lang="ko-KR" altLang="en-US" sz="1600" dirty="0"/>
              <a:t>파라미터</a:t>
            </a:r>
            <a:r>
              <a:rPr lang="en-US" altLang="ko-KR" sz="1600" dirty="0"/>
              <a:t>) </a:t>
            </a:r>
            <a:r>
              <a:rPr lang="ko-KR" altLang="en-US" sz="1600" dirty="0"/>
              <a:t>기준으로 구현</a:t>
            </a:r>
          </a:p>
          <a:p>
            <a:r>
              <a:rPr lang="ko-KR" altLang="en-US" sz="1600" dirty="0"/>
              <a:t>최종 목표</a:t>
            </a:r>
            <a:r>
              <a:rPr lang="en-US" altLang="ko-KR" sz="1600" dirty="0"/>
              <a:t>: </a:t>
            </a:r>
            <a:r>
              <a:rPr lang="ko-KR" altLang="en-US" sz="1600" b="1" dirty="0"/>
              <a:t>입력 토큰 → 문맥 벡터 → 다음 토큰 예측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369974-CA99-BA89-A209-051D1C445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968" y="4227797"/>
            <a:ext cx="5204045" cy="43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8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A2D8C-8DA0-C615-B033-A07E1949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GPT-2 Small </a:t>
            </a:r>
            <a:r>
              <a:rPr lang="ko-KR" altLang="en-US" dirty="0"/>
              <a:t>구성 파라미터</a:t>
            </a:r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BFB05240-11D0-3C92-1E72-A59E6DBF7E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4099723"/>
              </p:ext>
            </p:extLst>
          </p:nvPr>
        </p:nvGraphicFramePr>
        <p:xfrm>
          <a:off x="5721597" y="2224103"/>
          <a:ext cx="5146341" cy="2907050"/>
        </p:xfrm>
        <a:graphic>
          <a:graphicData uri="http://schemas.openxmlformats.org/drawingml/2006/table">
            <a:tbl>
              <a:tblPr/>
              <a:tblGrid>
                <a:gridCol w="950206">
                  <a:extLst>
                    <a:ext uri="{9D8B030D-6E8A-4147-A177-3AD203B41FA5}">
                      <a16:colId xmlns:a16="http://schemas.microsoft.com/office/drawing/2014/main" val="3211079962"/>
                    </a:ext>
                  </a:extLst>
                </a:gridCol>
                <a:gridCol w="636379">
                  <a:extLst>
                    <a:ext uri="{9D8B030D-6E8A-4147-A177-3AD203B41FA5}">
                      <a16:colId xmlns:a16="http://schemas.microsoft.com/office/drawing/2014/main" val="1168750785"/>
                    </a:ext>
                  </a:extLst>
                </a:gridCol>
                <a:gridCol w="3559756">
                  <a:extLst>
                    <a:ext uri="{9D8B030D-6E8A-4147-A177-3AD203B41FA5}">
                      <a16:colId xmlns:a16="http://schemas.microsoft.com/office/drawing/2014/main" val="1350863060"/>
                    </a:ext>
                  </a:extLst>
                </a:gridCol>
              </a:tblGrid>
              <a:tr h="17530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/>
                        <a:t>항목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/>
                        <a:t>값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/>
                        <a:t>설명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867883"/>
                  </a:ext>
                </a:extLst>
              </a:tr>
              <a:tr h="5206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 dirty="0" err="1"/>
                        <a:t>vocab_size</a:t>
                      </a:r>
                      <a:endParaRPr lang="en-US" sz="1050" dirty="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/>
                        <a:t>50 257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/>
                        <a:t>모델이 인식할 수 있는 </a:t>
                      </a:r>
                      <a:r>
                        <a:rPr lang="ko-KR" altLang="en-US" sz="1050" b="1"/>
                        <a:t>토큰의 총 개수</a:t>
                      </a:r>
                      <a:r>
                        <a:rPr lang="ko-KR" altLang="en-US" sz="1050"/>
                        <a:t> </a:t>
                      </a:r>
                      <a:r>
                        <a:rPr lang="en-US" altLang="ko-KR" sz="1050"/>
                        <a:t>(</a:t>
                      </a:r>
                      <a:r>
                        <a:rPr lang="ko-KR" altLang="en-US" sz="1050"/>
                        <a:t>단어 </a:t>
                      </a:r>
                      <a:r>
                        <a:rPr lang="en-US" altLang="ko-KR" sz="1050"/>
                        <a:t>+ </a:t>
                      </a:r>
                      <a:r>
                        <a:rPr lang="ko-KR" altLang="en-US" sz="1050"/>
                        <a:t>기호 </a:t>
                      </a:r>
                      <a:r>
                        <a:rPr lang="en-US" altLang="ko-KR" sz="1050"/>
                        <a:t>+ </a:t>
                      </a:r>
                      <a:r>
                        <a:rPr lang="ko-KR" altLang="en-US" sz="1050"/>
                        <a:t>서브워드 단위</a:t>
                      </a:r>
                      <a:r>
                        <a:rPr lang="en-US" altLang="ko-KR" sz="1050"/>
                        <a:t>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41607"/>
                  </a:ext>
                </a:extLst>
              </a:tr>
              <a:tr h="5206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context_len</a:t>
                      </a:r>
                      <a:endParaRPr lang="en-US" sz="105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/>
                        <a:t>1 024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/>
                        <a:t>한 번의 입력에서 처리할 수 있는 </a:t>
                      </a:r>
                      <a:r>
                        <a:rPr lang="ko-KR" altLang="en-US" sz="1050" b="1" dirty="0"/>
                        <a:t>최대 토큰 길이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문맥 창 크기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031511"/>
                  </a:ext>
                </a:extLst>
              </a:tr>
              <a:tr h="4055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emb_dim</a:t>
                      </a:r>
                      <a:endParaRPr lang="en-US" sz="105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/>
                        <a:t>768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/>
                        <a:t>각 토큰을 </a:t>
                      </a:r>
                      <a:r>
                        <a:rPr lang="ko-KR" altLang="en-US" sz="1050" dirty="0" err="1"/>
                        <a:t>임베딩할</a:t>
                      </a:r>
                      <a:r>
                        <a:rPr lang="ko-KR" altLang="en-US" sz="1050" dirty="0"/>
                        <a:t> </a:t>
                      </a:r>
                      <a:r>
                        <a:rPr lang="ko-KR" altLang="en-US" sz="1050" b="1" dirty="0"/>
                        <a:t>벡터 차원 수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즉 표현 공간의 크기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891743"/>
                  </a:ext>
                </a:extLst>
              </a:tr>
              <a:tr h="2904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layers</a:t>
                      </a:r>
                      <a:endParaRPr lang="en-US" sz="105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/>
                        <a:t>12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/>
                        <a:t>트랜스포머 </a:t>
                      </a:r>
                      <a:r>
                        <a:rPr lang="ko-KR" altLang="en-US" sz="1050" b="1" dirty="0"/>
                        <a:t>블록의 깊이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모델의 층 수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3935000"/>
                  </a:ext>
                </a:extLst>
              </a:tr>
              <a:tr h="40552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heads</a:t>
                      </a:r>
                      <a:endParaRPr lang="en-US" sz="105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/>
                        <a:t>12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/>
                        <a:t>멀티헤드 </a:t>
                      </a:r>
                      <a:r>
                        <a:rPr lang="ko-KR" altLang="en-US" sz="1050" dirty="0" err="1"/>
                        <a:t>어텐션에서</a:t>
                      </a:r>
                      <a:r>
                        <a:rPr lang="ko-KR" altLang="en-US" sz="1050" dirty="0"/>
                        <a:t> 병렬로 사용하는 </a:t>
                      </a:r>
                      <a:r>
                        <a:rPr lang="ko-KR" altLang="en-US" sz="1050" b="1" dirty="0"/>
                        <a:t>헤드의 수</a:t>
                      </a:r>
                      <a:endParaRPr lang="ko-KR" altLang="en-US" sz="1050" dirty="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526017"/>
                  </a:ext>
                </a:extLst>
              </a:tr>
              <a:tr h="52063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050" b="1"/>
                        <a:t>dropout</a:t>
                      </a:r>
                      <a:endParaRPr lang="en-US" sz="1050"/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/>
                        <a:t>0.1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 err="1"/>
                        <a:t>과적합</a:t>
                      </a:r>
                      <a:r>
                        <a:rPr lang="ko-KR" altLang="en-US" sz="1050" dirty="0"/>
                        <a:t> 방지를 위한 </a:t>
                      </a:r>
                      <a:r>
                        <a:rPr lang="ko-KR" altLang="en-US" sz="1050" b="1" dirty="0" err="1"/>
                        <a:t>드롭아웃</a:t>
                      </a:r>
                      <a:r>
                        <a:rPr lang="ko-KR" altLang="en-US" sz="1050" b="1" dirty="0"/>
                        <a:t> 비율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훈련 시 뉴런 무작위 비활성화 확률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marL="83680" marR="83680" marT="41840" marB="418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97774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BD45016-6397-BA9F-B971-B5AD2E3D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65" y="2224103"/>
            <a:ext cx="2983867" cy="260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2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6067B-7399-0655-C23A-7BB0D2EC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DummyGPTModel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29CC7-E7C3-88EC-D909-326B03C17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1224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GPT </a:t>
            </a:r>
            <a:r>
              <a:rPr lang="ko-KR" altLang="en-US" sz="1600" dirty="0"/>
              <a:t>전체 구조의 </a:t>
            </a:r>
            <a:r>
              <a:rPr lang="ko-KR" altLang="en-US" sz="1600" b="1" dirty="0"/>
              <a:t>골격</a:t>
            </a:r>
            <a:r>
              <a:rPr lang="en-US" altLang="ko-KR" sz="1600" b="1" dirty="0"/>
              <a:t>(skeleton)</a:t>
            </a:r>
            <a:r>
              <a:rPr lang="ko-KR" altLang="en-US" sz="1600" dirty="0"/>
              <a:t> 을 구현</a:t>
            </a:r>
          </a:p>
          <a:p>
            <a:r>
              <a:rPr lang="ko-KR" altLang="en-US" sz="1600" dirty="0"/>
              <a:t>핵심 모듈</a:t>
            </a:r>
            <a:r>
              <a:rPr lang="en-US" altLang="ko-KR" sz="1600" dirty="0"/>
              <a:t>: </a:t>
            </a:r>
            <a:r>
              <a:rPr lang="ko-KR" altLang="en-US" sz="1600" b="1" dirty="0"/>
              <a:t>토큰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위치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→ </a:t>
            </a:r>
            <a:r>
              <a:rPr lang="ko-KR" altLang="en-US" sz="1600" b="1" dirty="0" err="1"/>
              <a:t>드롭아웃</a:t>
            </a:r>
            <a:r>
              <a:rPr lang="ko-KR" altLang="en-US" sz="1600" b="1" dirty="0"/>
              <a:t> → 트랜스포머 블록</a:t>
            </a:r>
            <a:r>
              <a:rPr lang="en-US" altLang="ko-KR" sz="1600" b="1" dirty="0"/>
              <a:t>(n</a:t>
            </a:r>
            <a:r>
              <a:rPr lang="ko-KR" altLang="en-US" sz="1600" b="1" dirty="0"/>
              <a:t>회</a:t>
            </a:r>
            <a:r>
              <a:rPr lang="en-US" altLang="ko-KR" sz="1600" b="1" dirty="0"/>
              <a:t>) → </a:t>
            </a:r>
            <a:r>
              <a:rPr lang="ko-KR" altLang="en-US" sz="1600" b="1" dirty="0"/>
              <a:t>정규화 → </a:t>
            </a:r>
            <a:r>
              <a:rPr lang="ko-KR" altLang="en-US" sz="1600" b="1" dirty="0" err="1"/>
              <a:t>출력층</a:t>
            </a:r>
            <a:endParaRPr lang="ko-KR" altLang="en-US" sz="1600" dirty="0"/>
          </a:p>
          <a:p>
            <a:r>
              <a:rPr lang="ko-KR" altLang="en-US" sz="1600" dirty="0"/>
              <a:t>실제 연산 대신 </a:t>
            </a:r>
            <a:r>
              <a:rPr lang="ko-KR" altLang="en-US" sz="1600" dirty="0" err="1"/>
              <a:t>플레이스홀더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DummyTransformerBlock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DummyLayerNorm</a:t>
            </a:r>
            <a:r>
              <a:rPr lang="en-US" altLang="ko-KR" sz="1600" dirty="0"/>
              <a:t>)</a:t>
            </a:r>
            <a:r>
              <a:rPr lang="ko-KR" altLang="en-US" sz="1600" dirty="0"/>
              <a:t>로 구성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FF183-460F-3113-9CDB-B4AF4BF21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996" y="1825625"/>
            <a:ext cx="4856330" cy="2908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B7C0EC-1AA2-03B3-3281-DF7A7D82E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60" y="3429000"/>
            <a:ext cx="5130005" cy="200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0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04463-59D4-B57D-B9F3-C1193491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토크나이징과 출력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E237D-612F-E8EA-8ABB-C9189C03B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입력 문장을 </a:t>
            </a:r>
            <a:r>
              <a:rPr lang="ko-KR" altLang="en-US" sz="1600" b="1" dirty="0" err="1"/>
              <a:t>토크나이즈</a:t>
            </a:r>
            <a:r>
              <a:rPr lang="ko-KR" altLang="en-US" sz="1600" b="1" dirty="0"/>
              <a:t> → </a:t>
            </a:r>
            <a:r>
              <a:rPr lang="ko-KR" altLang="en-US" sz="1600" b="1" dirty="0" err="1"/>
              <a:t>임베딩</a:t>
            </a:r>
            <a:r>
              <a:rPr lang="ko-KR" altLang="en-US" sz="1600" b="1" dirty="0"/>
              <a:t> → 모델 통과 → </a:t>
            </a:r>
            <a:r>
              <a:rPr lang="ko-KR" altLang="en-US" sz="1600" b="1" dirty="0" err="1"/>
              <a:t>로짓</a:t>
            </a:r>
            <a:r>
              <a:rPr lang="ko-KR" altLang="en-US" sz="1600" b="1" dirty="0"/>
              <a:t> 출력</a:t>
            </a:r>
            <a:endParaRPr lang="ko-KR" altLang="en-US" sz="1600" dirty="0"/>
          </a:p>
          <a:p>
            <a:r>
              <a:rPr lang="ko-KR" altLang="en-US" sz="1600" dirty="0"/>
              <a:t>출력 </a:t>
            </a:r>
            <a:r>
              <a:rPr lang="ko-KR" altLang="en-US" sz="1600" dirty="0" err="1"/>
              <a:t>텐서</a:t>
            </a:r>
            <a:r>
              <a:rPr lang="ko-KR" altLang="en-US" sz="1600" dirty="0"/>
              <a:t> 모양</a:t>
            </a:r>
            <a:r>
              <a:rPr lang="en-US" altLang="ko-KR" sz="1600" dirty="0"/>
              <a:t>: [batch=2, tokens=4, vocab=50257]</a:t>
            </a:r>
            <a:endParaRPr lang="ko-KR" altLang="en-US" sz="1600" dirty="0"/>
          </a:p>
          <a:p>
            <a:r>
              <a:rPr lang="ko-KR" altLang="en-US" sz="1600" dirty="0"/>
              <a:t>각 토큰은 </a:t>
            </a:r>
            <a:r>
              <a:rPr lang="en-US" altLang="ko-KR" sz="1600" dirty="0"/>
              <a:t>50,257</a:t>
            </a:r>
            <a:r>
              <a:rPr lang="ko-KR" altLang="en-US" sz="1600" dirty="0"/>
              <a:t>차원의 확률 벡터로 표현됨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9BA775-CA63-288C-6ADA-57EC2B1E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214" y="1585825"/>
            <a:ext cx="4396037" cy="42582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47CA06-D22E-B287-AA17-FC59C34D8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82" y="3819826"/>
            <a:ext cx="3123174" cy="83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88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F94B80-51E5-E976-01EA-90A6A34CC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8593" cy="43513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깊은 신경망의 </a:t>
            </a:r>
            <a:r>
              <a:rPr lang="ko-KR" altLang="en-US" sz="1800" b="1" dirty="0"/>
              <a:t>기울기 소실</a:t>
            </a:r>
            <a:r>
              <a:rPr lang="en-US" altLang="ko-KR" sz="1800" b="1" dirty="0"/>
              <a:t>/</a:t>
            </a:r>
            <a:r>
              <a:rPr lang="ko-KR" altLang="en-US" sz="1800" b="1" dirty="0"/>
              <a:t>폭발</a:t>
            </a:r>
            <a:r>
              <a:rPr lang="ko-KR" altLang="en-US" sz="1800" dirty="0"/>
              <a:t> → 학습 불안정</a:t>
            </a:r>
          </a:p>
          <a:p>
            <a:r>
              <a:rPr lang="ko-KR" altLang="en-US" sz="1800" dirty="0" err="1"/>
              <a:t>활성값을</a:t>
            </a:r>
            <a:r>
              <a:rPr lang="ko-KR" altLang="en-US" sz="1800" dirty="0"/>
              <a:t> </a:t>
            </a:r>
            <a:r>
              <a:rPr lang="ko-KR" altLang="en-US" sz="1800" b="1" dirty="0"/>
              <a:t>평균 </a:t>
            </a:r>
            <a:r>
              <a:rPr lang="en-US" altLang="ko-KR" sz="1800" b="1" dirty="0"/>
              <a:t>0, </a:t>
            </a:r>
            <a:r>
              <a:rPr lang="ko-KR" altLang="en-US" sz="1800" b="1" dirty="0"/>
              <a:t>분산 </a:t>
            </a:r>
            <a:r>
              <a:rPr lang="en-US" altLang="ko-KR" sz="1800" b="1" dirty="0"/>
              <a:t>1</a:t>
            </a:r>
            <a:r>
              <a:rPr lang="ko-KR" altLang="en-US" sz="1800" dirty="0"/>
              <a:t>로 표준화 → 안정</a:t>
            </a:r>
            <a:r>
              <a:rPr lang="en-US" altLang="ko-KR" sz="1800" dirty="0"/>
              <a:t>·</a:t>
            </a:r>
            <a:r>
              <a:rPr lang="ko-KR" altLang="en-US" sz="1800" dirty="0"/>
              <a:t>빠른 수렴</a:t>
            </a:r>
          </a:p>
          <a:p>
            <a:r>
              <a:rPr lang="en-US" altLang="ko-KR" sz="1800" dirty="0"/>
              <a:t>GPT-2/</a:t>
            </a:r>
            <a:r>
              <a:rPr lang="ko-KR" altLang="en-US" sz="1800" dirty="0"/>
              <a:t>현대 트랜스포머</a:t>
            </a:r>
            <a:r>
              <a:rPr lang="en-US" altLang="ko-KR" sz="1800" dirty="0"/>
              <a:t>: </a:t>
            </a:r>
            <a:r>
              <a:rPr lang="en-US" altLang="ko-KR" sz="1800" b="1" dirty="0"/>
              <a:t>MHA </a:t>
            </a:r>
            <a:r>
              <a:rPr lang="ko-KR" altLang="en-US" sz="1800" b="1" dirty="0"/>
              <a:t>앞</a:t>
            </a:r>
            <a:r>
              <a:rPr lang="en-US" altLang="ko-KR" sz="1800" b="1" dirty="0"/>
              <a:t>·</a:t>
            </a:r>
            <a:r>
              <a:rPr lang="ko-KR" altLang="en-US" sz="1800" b="1" dirty="0"/>
              <a:t>뒤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최종 출력 전</a:t>
            </a:r>
            <a:r>
              <a:rPr lang="ko-KR" altLang="en-US" sz="1800" dirty="0"/>
              <a:t>에 적용 </a:t>
            </a:r>
            <a:r>
              <a:rPr lang="en-US" altLang="ko-KR" sz="1800" dirty="0"/>
              <a:t>(Pre-LN)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1B8E1A-813B-73AE-1F23-D33C7238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LayerNorm</a:t>
            </a:r>
            <a:r>
              <a:rPr lang="en-US" altLang="ko-KR" dirty="0"/>
              <a:t> (</a:t>
            </a:r>
            <a:r>
              <a:rPr lang="ko-KR" altLang="en-US" dirty="0"/>
              <a:t>정규화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D6A593-3548-5C5A-128A-4BB9C823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472" y="4140725"/>
            <a:ext cx="2758588" cy="7904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0D6A94-58CE-1C48-7AC2-4FCA2D17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837" y="1690688"/>
            <a:ext cx="5497963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BB891-5AF4-219B-7B21-0FE687390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LN </a:t>
            </a:r>
            <a:r>
              <a:rPr lang="ko-KR" altLang="en-US" dirty="0"/>
              <a:t>계산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D8B90-86BA-ABAD-620C-9C7955DCC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0032" cy="4351338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dim=-1(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축</a:t>
            </a:r>
            <a:r>
              <a:rPr lang="en-US" altLang="ko-KR" sz="1600" dirty="0"/>
              <a:t>) </a:t>
            </a:r>
            <a:r>
              <a:rPr lang="ko-KR" altLang="en-US" sz="1600" dirty="0"/>
              <a:t>기준으로 행</a:t>
            </a:r>
            <a:r>
              <a:rPr lang="en-US" altLang="ko-KR" sz="1600" dirty="0"/>
              <a:t>(</a:t>
            </a:r>
            <a:r>
              <a:rPr lang="ko-KR" altLang="en-US" sz="1600" dirty="0"/>
              <a:t>토큰</a:t>
            </a:r>
            <a:r>
              <a:rPr lang="en-US" altLang="ko-KR" sz="1600" dirty="0"/>
              <a:t>)</a:t>
            </a:r>
            <a:r>
              <a:rPr lang="ko-KR" altLang="en-US" sz="1600" dirty="0"/>
              <a:t>별 평균</a:t>
            </a:r>
            <a:r>
              <a:rPr lang="en-US" altLang="ko-KR" sz="1600" dirty="0"/>
              <a:t>·</a:t>
            </a:r>
            <a:r>
              <a:rPr lang="ko-KR" altLang="en-US" sz="1600" dirty="0"/>
              <a:t>산</a:t>
            </a:r>
            <a:endParaRPr lang="en-US" altLang="ko-KR" sz="1600" dirty="0"/>
          </a:p>
          <a:p>
            <a:r>
              <a:rPr lang="en-US" altLang="ko-KR" sz="1600" dirty="0" err="1"/>
              <a:t>keepdim</a:t>
            </a:r>
            <a:r>
              <a:rPr lang="en-US" altLang="ko-KR" sz="1600" dirty="0"/>
              <a:t>=True</a:t>
            </a:r>
            <a:r>
              <a:rPr lang="ko-KR" altLang="en-US" sz="1600" dirty="0"/>
              <a:t>로 </a:t>
            </a:r>
            <a:r>
              <a:rPr lang="ko-KR" altLang="en-US" sz="1600" dirty="0" err="1"/>
              <a:t>브로드캐스팅</a:t>
            </a:r>
            <a:r>
              <a:rPr lang="ko-KR" altLang="en-US" sz="1600" dirty="0"/>
              <a:t> 간단</a:t>
            </a:r>
            <a:endParaRPr lang="en-US" altLang="ko-KR" sz="1600" dirty="0"/>
          </a:p>
          <a:p>
            <a:r>
              <a:rPr lang="ko-KR" altLang="en-US" sz="1600" dirty="0"/>
              <a:t>정규화 전</a:t>
            </a:r>
            <a:r>
              <a:rPr lang="en-US" altLang="ko-KR" sz="1600" dirty="0"/>
              <a:t>/</a:t>
            </a:r>
            <a:r>
              <a:rPr lang="ko-KR" altLang="en-US" sz="1600" dirty="0"/>
              <a:t>후 통계 비교로 효과 확인</a:t>
            </a:r>
            <a:endParaRPr lang="en-US" altLang="ko-KR" sz="1600" dirty="0"/>
          </a:p>
          <a:p>
            <a:r>
              <a:rPr lang="en-US" altLang="ko-KR" sz="1600" dirty="0" err="1"/>
              <a:t>ReLU</a:t>
            </a:r>
            <a:r>
              <a:rPr lang="en-US" altLang="ko-KR" sz="1600" dirty="0"/>
              <a:t> </a:t>
            </a:r>
            <a:r>
              <a:rPr lang="ko-KR" altLang="en-US" sz="1600" dirty="0"/>
              <a:t>이후 분포 왜곡 → </a:t>
            </a:r>
            <a:r>
              <a:rPr lang="en-US" altLang="ko-KR" sz="1600" dirty="0"/>
              <a:t>LN</a:t>
            </a:r>
            <a:r>
              <a:rPr lang="ko-KR" altLang="en-US" sz="1600" dirty="0"/>
              <a:t>으로 </a:t>
            </a:r>
            <a:r>
              <a:rPr lang="ko-KR" altLang="en-US" sz="1600" b="1" dirty="0"/>
              <a:t>평균≈</a:t>
            </a:r>
            <a:r>
              <a:rPr lang="en-US" altLang="ko-KR" sz="1600" b="1" dirty="0"/>
              <a:t>0/</a:t>
            </a:r>
            <a:r>
              <a:rPr lang="ko-KR" altLang="en-US" sz="1600" b="1" dirty="0"/>
              <a:t>분산≈</a:t>
            </a:r>
            <a:r>
              <a:rPr lang="en-US" altLang="ko-KR" sz="1600" b="1" dirty="0"/>
              <a:t>1</a:t>
            </a:r>
            <a:r>
              <a:rPr lang="ko-KR" altLang="en-US" sz="1600" dirty="0"/>
              <a:t> 재정렬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부동소수점 오차로 </a:t>
            </a:r>
            <a:r>
              <a:rPr lang="en-US" altLang="ko-KR" sz="1600" dirty="0"/>
              <a:t>0</a:t>
            </a:r>
            <a:r>
              <a:rPr lang="ko-KR" altLang="en-US" sz="1600" dirty="0"/>
              <a:t>에 매우 근접한 작은 수가 보일 수 있음</a:t>
            </a:r>
            <a:r>
              <a:rPr lang="en-US" altLang="ko-KR" sz="1600" dirty="0"/>
              <a:t>(</a:t>
            </a:r>
            <a:r>
              <a:rPr lang="ko-KR" altLang="en-US" sz="1600" dirty="0"/>
              <a:t>정상</a:t>
            </a:r>
            <a:r>
              <a:rPr lang="en-US" altLang="ko-KR" sz="1600" dirty="0"/>
              <a:t>).</a:t>
            </a:r>
          </a:p>
          <a:p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8DD48A-53F8-D029-AEAB-35A6B2AF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232" y="1740368"/>
            <a:ext cx="4875568" cy="39583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0C781A-327C-39CF-8CA5-23C8AE47F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31" y="4080988"/>
            <a:ext cx="5159743" cy="13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77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D7A13-5690-1874-2320-F58E1BF5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활성함수 </a:t>
            </a:r>
            <a:r>
              <a:rPr lang="en-US" altLang="ko-KR" dirty="0"/>
              <a:t>(GELU)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714FF-AEE6-716F-DA87-89C6374BB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8897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ReLU</a:t>
            </a:r>
            <a:r>
              <a:rPr lang="en-US" altLang="ko-KR" sz="2000" dirty="0"/>
              <a:t> → </a:t>
            </a:r>
            <a:r>
              <a:rPr lang="ko-KR" altLang="en-US" sz="2000" dirty="0"/>
              <a:t>단순하고 빠르지만 음수 입력 </a:t>
            </a:r>
            <a:r>
              <a:rPr lang="en-US" altLang="ko-KR" sz="2000" dirty="0"/>
              <a:t>= 0, </a:t>
            </a:r>
            <a:r>
              <a:rPr lang="ko-KR" altLang="en-US" sz="2000" dirty="0"/>
              <a:t>죽은 뉴런 문제 발생</a:t>
            </a:r>
            <a:endParaRPr lang="en-US" altLang="ko-KR" sz="2000" dirty="0"/>
          </a:p>
          <a:p>
            <a:r>
              <a:rPr lang="en-US" altLang="ko-KR" sz="2000" dirty="0"/>
              <a:t>GELU(Gaussian Error Linear Unit):</a:t>
            </a:r>
            <a:r>
              <a:rPr lang="ko-KR" altLang="en-US" sz="2000" dirty="0"/>
              <a:t>부드러운 비선형성</a:t>
            </a:r>
            <a:r>
              <a:rPr lang="en-US" altLang="ko-KR" sz="2000" dirty="0"/>
              <a:t>, </a:t>
            </a:r>
            <a:r>
              <a:rPr lang="ko-KR" altLang="en-US" sz="2000" dirty="0"/>
              <a:t>음수에도 작은 기여도 유지</a:t>
            </a:r>
            <a:endParaRPr lang="en-US" altLang="ko-KR" sz="2000" dirty="0"/>
          </a:p>
          <a:p>
            <a:r>
              <a:rPr lang="en-US" altLang="ko-KR" sz="2000" dirty="0"/>
              <a:t>GPT-2 </a:t>
            </a:r>
            <a:r>
              <a:rPr lang="ko-KR" altLang="en-US" sz="2000" dirty="0"/>
              <a:t>포함 대부분 </a:t>
            </a:r>
            <a:r>
              <a:rPr lang="en-US" altLang="ko-KR" sz="2000" dirty="0"/>
              <a:t>LLM</a:t>
            </a:r>
            <a:r>
              <a:rPr lang="ko-KR" altLang="en-US" sz="2000" dirty="0"/>
              <a:t>이 </a:t>
            </a:r>
            <a:r>
              <a:rPr lang="en-US" altLang="ko-KR" sz="2000" dirty="0"/>
              <a:t>GELU </a:t>
            </a:r>
            <a:r>
              <a:rPr lang="ko-KR" altLang="en-US" sz="2000" dirty="0"/>
              <a:t>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03F62-C698-25C3-5112-4E9A1907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77" y="1825625"/>
            <a:ext cx="4850383" cy="721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449BC1-F9A4-0042-D63C-33A56BA3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570" y="2946967"/>
            <a:ext cx="5170598" cy="23502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3EBD8D-55F6-9CD4-9373-88DEA71ED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872" y="4001294"/>
            <a:ext cx="4097551" cy="129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4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1135</Words>
  <Application>Microsoft Office PowerPoint</Application>
  <PresentationFormat>와이드스크린</PresentationFormat>
  <Paragraphs>123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CH4 텍스트 생성을 위한 GPT 모델을 처음부터 구현하기  Build a Large Language Model (From Scratch) Sebastian Raschka 저</vt:lpstr>
      <vt:lpstr>어디를 지나고 있나</vt:lpstr>
      <vt:lpstr>GPT 아키텍처 개요</vt:lpstr>
      <vt:lpstr>GPT-2 Small 구성 파라미터</vt:lpstr>
      <vt:lpstr>DummyGPTModel 구조</vt:lpstr>
      <vt:lpstr>토크나이징과 출력 확인</vt:lpstr>
      <vt:lpstr>LayerNorm (정규화)</vt:lpstr>
      <vt:lpstr>LN 계산 방법</vt:lpstr>
      <vt:lpstr>활성함수 (GELU)</vt:lpstr>
      <vt:lpstr>Feed-Forward Network</vt:lpstr>
      <vt:lpstr>Skip Connection</vt:lpstr>
      <vt:lpstr>Transformer Block</vt:lpstr>
      <vt:lpstr>GPT 모델 전체 구조</vt:lpstr>
      <vt:lpstr>GPT 텍스트 생성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Yxz0294</cp:lastModifiedBy>
  <cp:revision>48</cp:revision>
  <dcterms:created xsi:type="dcterms:W3CDTF">2025-10-16T01:42:12Z</dcterms:created>
  <dcterms:modified xsi:type="dcterms:W3CDTF">2025-10-17T00:09:29Z</dcterms:modified>
</cp:coreProperties>
</file>